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4" r:id="rId5"/>
    <p:sldId id="266" r:id="rId6"/>
    <p:sldId id="267" r:id="rId7"/>
    <p:sldId id="265" r:id="rId8"/>
    <p:sldId id="268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FFFFCC"/>
    <a:srgbClr val="000099"/>
    <a:srgbClr val="660066"/>
    <a:srgbClr val="333300"/>
    <a:srgbClr val="CCFF99"/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91" autoAdjust="0"/>
    <p:restoredTop sz="94660"/>
  </p:normalViewPr>
  <p:slideViewPr>
    <p:cSldViewPr>
      <p:cViewPr varScale="1">
        <p:scale>
          <a:sx n="84" d="100"/>
          <a:sy n="84" d="100"/>
        </p:scale>
        <p:origin x="-10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/>
              </a:defRPr>
            </a:lvl1pPr>
          </a:lstStyle>
          <a:p>
            <a:pPr>
              <a:defRPr/>
            </a:pPr>
            <a:fld id="{F32A19F5-5415-45A3-AA81-512EF5EB2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273FA3-B901-41AF-B420-81928C317BA9}" type="slidenum">
              <a:rPr lang="ru-RU"/>
              <a:pPr/>
              <a:t>1</a:t>
            </a:fld>
            <a:endParaRPr lang="ru-RU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4C0011-A806-46DB-ABFB-D140B808CA4A}" type="slidenum">
              <a:rPr lang="ru-RU"/>
              <a:pPr/>
              <a:t>2</a:t>
            </a:fld>
            <a:endParaRPr lang="ru-RU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66BC17-6E58-418B-BC55-3BF75EBCD62E}" type="slidenum">
              <a:rPr lang="ru-RU"/>
              <a:pPr/>
              <a:t>3</a:t>
            </a:fld>
            <a:endParaRPr lang="ru-RU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86F4F-E13E-43C5-BD2F-31CCCFD9706A}" type="slidenum">
              <a:rPr lang="ru-RU"/>
              <a:pPr/>
              <a:t>4</a:t>
            </a:fld>
            <a:endParaRPr lang="ru-RU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4FA0E-FBFA-4B50-B5F6-D22AEE6A4240}" type="slidenum">
              <a:rPr lang="ru-RU"/>
              <a:pPr/>
              <a:t>5</a:t>
            </a:fld>
            <a:endParaRPr lang="ru-RU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112A6-DF53-46C5-BCEA-A27CB4898082}" type="slidenum">
              <a:rPr lang="ru-RU"/>
              <a:pPr/>
              <a:t>6</a:t>
            </a:fld>
            <a:endParaRPr lang="ru-RU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F7AAC-CBCC-4368-B77D-12D1F3107199}" type="slidenum">
              <a:rPr lang="ru-RU"/>
              <a:pPr/>
              <a:t>7</a:t>
            </a:fld>
            <a:endParaRPr lang="ru-RU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BB915-95AF-4476-B610-53D822144CBB}" type="slidenum">
              <a:rPr lang="ru-RU"/>
              <a:pPr/>
              <a:t>8</a:t>
            </a:fld>
            <a:endParaRPr lang="ru-RU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A31DC6-85D1-4650-852C-66E741E17A0E}" type="slidenum">
              <a:rPr lang="ru-RU"/>
              <a:pPr/>
              <a:t>9</a:t>
            </a:fld>
            <a:endParaRPr lang="ru-RU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73128-4827-4546-9B1A-C674479B29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C8EC2-F985-4940-896A-5471169D1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EC05-B783-43CC-9DAE-7AB2D293A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146A4-118F-4127-A844-C50A24A06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4E86-EE2F-4A7C-BD42-3FC735D3E7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00870-9CFA-493F-B83D-F9390CECB3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70E0B-7204-4688-9037-B16DE636F5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DB145-7430-40C5-94CC-A7B7FD480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C6317-EB4F-4109-A849-D4E1191CF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8D965-AB80-4458-8429-1BD826840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1CDB0-4327-4DF0-B6C3-9EC33C5F9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</a:defRPr>
            </a:lvl1pPr>
          </a:lstStyle>
          <a:p>
            <a:pPr>
              <a:defRPr/>
            </a:pPr>
            <a:fld id="{C421B5C4-3C54-40D6-8795-5C2EDD1560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371600"/>
            <a:ext cx="7391400" cy="4495800"/>
          </a:xfrm>
        </p:spPr>
        <p:txBody>
          <a:bodyPr/>
          <a:lstStyle/>
          <a:p>
            <a:pPr eaLnBrk="1" hangingPunct="1">
              <a:defRPr/>
            </a:pPr>
            <a:endParaRPr lang="ru-RU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ru-RU" sz="3400" b="1" i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Средства регулирования дорожного движения</a:t>
            </a:r>
          </a:p>
          <a:p>
            <a:pPr eaLnBrk="1" hangingPunct="1">
              <a:defRPr/>
            </a:pPr>
            <a:r>
              <a:rPr lang="ru-RU" sz="7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Светофоры</a:t>
            </a:r>
          </a:p>
          <a:p>
            <a:pPr eaLnBrk="1" hangingPunct="1">
              <a:defRPr/>
            </a:pPr>
            <a:endParaRPr lang="ru-RU" sz="7400" b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endParaRPr lang="ru-RU" b="1" i="1" dirty="0" smtClean="0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Транспортные</a:t>
            </a:r>
            <a:b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Горизонтальное  и вертикальное расположение секций</a:t>
            </a:r>
          </a:p>
        </p:txBody>
      </p:sp>
      <p:pic>
        <p:nvPicPr>
          <p:cNvPr id="3075" name="Picture 7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3">
            <a:lum contrast="24000"/>
          </a:blip>
          <a:srcRect/>
          <a:stretch>
            <a:fillRect/>
          </a:stretch>
        </p:blipFill>
        <p:spPr>
          <a:xfrm>
            <a:off x="1981200" y="2590800"/>
            <a:ext cx="1130300" cy="3235325"/>
          </a:xfrm>
          <a:noFill/>
        </p:spPr>
      </p:pic>
      <p:pic>
        <p:nvPicPr>
          <p:cNvPr id="3076" name="Picture 10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4">
            <a:lum contrast="18000"/>
          </a:blip>
          <a:srcRect/>
          <a:stretch>
            <a:fillRect/>
          </a:stretch>
        </p:blipFill>
        <p:spPr>
          <a:xfrm>
            <a:off x="4495800" y="3505200"/>
            <a:ext cx="3365500" cy="1184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18288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</a:t>
            </a: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Транспортные</a:t>
            </a:r>
            <a:r>
              <a:rPr lang="ru-RU" sz="2800" b="1" dirty="0" smtClean="0">
                <a:solidFill>
                  <a:srgbClr val="660066"/>
                </a:solidFill>
              </a:rPr>
              <a:t> </a:t>
            </a:r>
            <a:br>
              <a:rPr lang="ru-RU" sz="2800" b="1" dirty="0" smtClean="0">
                <a:solidFill>
                  <a:srgbClr val="660066"/>
                </a:solidFill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Сигналы светофора, выполненные в виде стрелок красного, желтого и зеленого цветов. </a:t>
            </a:r>
            <a:br>
              <a:rPr lang="ru-RU" sz="27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Черная контурная стрелка (стрелки) либо   зеленая стрелка в дополнительной секции</a:t>
            </a:r>
          </a:p>
        </p:txBody>
      </p:sp>
      <p:pic>
        <p:nvPicPr>
          <p:cNvPr id="4099" name="Picture 8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3">
            <a:lum contrast="18000"/>
          </a:blip>
          <a:srcRect/>
          <a:stretch>
            <a:fillRect/>
          </a:stretch>
        </p:blipFill>
        <p:spPr>
          <a:xfrm>
            <a:off x="4191000" y="3581400"/>
            <a:ext cx="889000" cy="2486025"/>
          </a:xfrm>
          <a:noFill/>
        </p:spPr>
      </p:pic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4">
            <a:lum contrast="24000"/>
          </a:blip>
          <a:srcRect/>
          <a:stretch>
            <a:fillRect/>
          </a:stretch>
        </p:blipFill>
        <p:spPr bwMode="auto">
          <a:xfrm>
            <a:off x="6477000" y="3200400"/>
            <a:ext cx="1730375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1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609600" y="3124200"/>
            <a:ext cx="2573338" cy="2533650"/>
          </a:xfrm>
          <a:noFill/>
        </p:spPr>
      </p:pic>
      <p:sp>
        <p:nvSpPr>
          <p:cNvPr id="4102" name="Rectangle 13"/>
          <p:cNvSpPr>
            <a:spLocks noChangeArrowheads="1"/>
          </p:cNvSpPr>
          <p:nvPr/>
        </p:nvSpPr>
        <p:spPr bwMode="auto">
          <a:xfrm>
            <a:off x="152400" y="1295400"/>
            <a:ext cx="83820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5400" i="1">
              <a:effectLst/>
            </a:endParaRPr>
          </a:p>
          <a:p>
            <a:endParaRPr lang="ru-RU" sz="5400" i="1">
              <a:effectLst/>
            </a:endParaRPr>
          </a:p>
          <a:p>
            <a:endParaRPr lang="ru-RU" sz="5400" i="1">
              <a:effectLst/>
            </a:endParaRPr>
          </a:p>
          <a:p>
            <a:endParaRPr lang="ru-RU" sz="5400" i="1">
              <a:effectLst/>
            </a:endParaRPr>
          </a:p>
          <a:p>
            <a:endParaRPr lang="ru-RU" sz="5400" i="1">
              <a:effectLst/>
            </a:endParaRPr>
          </a:p>
          <a:p>
            <a:endParaRPr lang="ru-RU" sz="1600" i="1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2743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Транспортные</a:t>
            </a:r>
            <a:r>
              <a:rPr lang="ru-RU" smtClean="0"/>
              <a:t> </a:t>
            </a:r>
            <a:br>
              <a:rPr lang="ru-RU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Для регулирования движения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трамваев,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а также других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маршрутных транспортных средств</a:t>
            </a:r>
            <a: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, движущихся по выделенной для них полосе.</a:t>
            </a:r>
            <a:br>
              <a:rPr lang="ru-RU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7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Светофоры одноцветной сигнализации с четырьмя круглыми сигналами бело-лунного цвета,  расположенными в виде буквы </a:t>
            </a:r>
            <a:r>
              <a:rPr lang="ru-RU" sz="2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«Т».</a:t>
            </a: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/>
              <a:t/>
            </a:r>
            <a:br>
              <a:rPr lang="ru-RU" sz="2800" b="1" smtClean="0"/>
            </a:br>
            <a:endParaRPr lang="ru-RU" sz="2800" b="1" smtClean="0">
              <a:solidFill>
                <a:schemeClr val="tx1"/>
              </a:solidFill>
            </a:endParaRPr>
          </a:p>
        </p:txBody>
      </p:sp>
      <p:pic>
        <p:nvPicPr>
          <p:cNvPr id="5123" name="Picture 7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3">
            <a:lum contrast="72000"/>
          </a:blip>
          <a:srcRect/>
          <a:stretch>
            <a:fillRect/>
          </a:stretch>
        </p:blipFill>
        <p:spPr>
          <a:xfrm>
            <a:off x="3276600" y="4724400"/>
            <a:ext cx="2655888" cy="17986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Транспортные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Светофоры для регулирования движения через железнодорожные переезды </a:t>
            </a:r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pic>
        <p:nvPicPr>
          <p:cNvPr id="6147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lum contrast="18000"/>
          </a:blip>
          <a:srcRect/>
          <a:stretch>
            <a:fillRect/>
          </a:stretch>
        </p:blipFill>
        <p:spPr>
          <a:xfrm>
            <a:off x="2133600" y="2362200"/>
            <a:ext cx="1054100" cy="1084263"/>
          </a:xfrm>
          <a:noFill/>
        </p:spPr>
      </p:pic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2133600" y="3962400"/>
            <a:ext cx="10541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4">
            <a:lum contrast="18000"/>
          </a:blip>
          <a:srcRect/>
          <a:stretch>
            <a:fillRect/>
          </a:stretch>
        </p:blipFill>
        <p:spPr bwMode="auto">
          <a:xfrm>
            <a:off x="1676400" y="5029200"/>
            <a:ext cx="2039938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4">
            <a:lum contrast="18000"/>
          </a:blip>
          <a:srcRect/>
          <a:stretch>
            <a:fillRect/>
          </a:stretch>
        </p:blipFill>
        <p:spPr bwMode="auto">
          <a:xfrm>
            <a:off x="5410200" y="2438400"/>
            <a:ext cx="2039938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8"/>
          <p:cNvPicPr>
            <a:picLocks noChangeAspect="1" noChangeArrowheads="1"/>
          </p:cNvPicPr>
          <p:nvPr/>
        </p:nvPicPr>
        <p:blipFill>
          <a:blip r:embed="rId5">
            <a:lum contrast="30000"/>
          </a:blip>
          <a:srcRect/>
          <a:stretch>
            <a:fillRect/>
          </a:stretch>
        </p:blipFill>
        <p:spPr bwMode="auto">
          <a:xfrm>
            <a:off x="5943600" y="4419600"/>
            <a:ext cx="103663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35476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700" b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Для обозначения нерегулируемых перекрестков и пешеходных переходов</a:t>
            </a:r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3">
            <a:lum contrast="24000"/>
          </a:blip>
          <a:srcRect/>
          <a:stretch>
            <a:fillRect/>
          </a:stretch>
        </p:blipFill>
        <p:spPr bwMode="auto">
          <a:xfrm>
            <a:off x="3886200" y="5486400"/>
            <a:ext cx="11017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5"/>
          <p:cNvPicPr>
            <a:picLocks noChangeAspect="1" noChangeArrowheads="1"/>
          </p:cNvPicPr>
          <p:nvPr>
            <p:ph type="body" idx="1"/>
          </p:nvPr>
        </p:nvPicPr>
        <p:blipFill>
          <a:blip r:embed="rId4">
            <a:lum contrast="42000"/>
          </a:blip>
          <a:srcRect/>
          <a:stretch>
            <a:fillRect/>
          </a:stretch>
        </p:blipFill>
        <p:spPr>
          <a:xfrm>
            <a:off x="3886200" y="2362200"/>
            <a:ext cx="1073150" cy="2097088"/>
          </a:xfrm>
          <a:noFill/>
        </p:spPr>
      </p:pic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457200" y="152400"/>
            <a:ext cx="8305800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Транспортные</a:t>
            </a:r>
          </a:p>
          <a:p>
            <a:pPr algn="ctr">
              <a:defRPr/>
            </a:pPr>
            <a:r>
              <a:rPr lang="ru-RU" sz="2700" b="1">
                <a:effectLst>
                  <a:outerShdw blurRad="38100" dist="38100" dir="2700000" algn="tl">
                    <a:srgbClr val="FFFFFF"/>
                  </a:outerShdw>
                </a:effectLst>
              </a:rPr>
              <a:t>Для регулирования движения</a:t>
            </a:r>
          </a:p>
          <a:p>
            <a:pPr algn="ctr">
              <a:defRPr/>
            </a:pPr>
            <a:r>
              <a:rPr lang="ru-RU" sz="2700" b="1">
                <a:effectLst>
                  <a:outerShdw blurRad="38100" dist="38100" dir="2700000" algn="tl">
                    <a:srgbClr val="FFFFFF"/>
                  </a:outerShdw>
                </a:effectLst>
              </a:rPr>
              <a:t> на территории предприятий и организаций     в местах сужения проезжей части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Транспортные</a:t>
            </a:r>
            <a:r>
              <a:rPr lang="ru-RU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ru-RU" sz="4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30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Реверсивные светофоры</a:t>
            </a:r>
          </a:p>
        </p:txBody>
      </p:sp>
      <p:pic>
        <p:nvPicPr>
          <p:cNvPr id="8195" name="Picture 7"/>
          <p:cNvPicPr>
            <a:picLocks noChangeAspect="1" noChangeArrowheads="1"/>
          </p:cNvPicPr>
          <p:nvPr>
            <p:ph type="body" sz="half" idx="1"/>
          </p:nvPr>
        </p:nvPicPr>
        <p:blipFill>
          <a:blip r:embed="rId3">
            <a:lum contrast="18000"/>
          </a:blip>
          <a:srcRect/>
          <a:stretch>
            <a:fillRect/>
          </a:stretch>
        </p:blipFill>
        <p:spPr>
          <a:xfrm>
            <a:off x="3352800" y="2133600"/>
            <a:ext cx="2605088" cy="1670050"/>
          </a:xfrm>
          <a:noFill/>
        </p:spPr>
      </p:pic>
      <p:pic>
        <p:nvPicPr>
          <p:cNvPr id="8196" name="Picture 8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4">
            <a:lum contrast="18000"/>
          </a:blip>
          <a:srcRect/>
          <a:stretch>
            <a:fillRect/>
          </a:stretch>
        </p:blipFill>
        <p:spPr>
          <a:xfrm>
            <a:off x="2743200" y="4343400"/>
            <a:ext cx="3897313" cy="16811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Светофоры</a:t>
            </a:r>
            <a:b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для регулирования движения велосипедистов</a:t>
            </a:r>
            <a:endParaRPr lang="ru-RU" sz="4000" smtClean="0"/>
          </a:p>
        </p:txBody>
      </p:sp>
      <p:pic>
        <p:nvPicPr>
          <p:cNvPr id="9219" name="Picture 3"/>
          <p:cNvPicPr>
            <a:picLocks noChangeAspect="1" noChangeArrowheads="1"/>
          </p:cNvPicPr>
          <p:nvPr>
            <p:ph type="body" sz="half" idx="2"/>
          </p:nvPr>
        </p:nvPicPr>
        <p:blipFill>
          <a:blip r:embed="rId3">
            <a:lum contrast="12000"/>
          </a:blip>
          <a:srcRect/>
          <a:stretch>
            <a:fillRect/>
          </a:stretch>
        </p:blipFill>
        <p:spPr>
          <a:xfrm>
            <a:off x="2133600" y="2514600"/>
            <a:ext cx="1147763" cy="3238500"/>
          </a:xfrm>
          <a:noFill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lum contrast="18000"/>
          </a:blip>
          <a:srcRect/>
          <a:stretch>
            <a:fillRect/>
          </a:stretch>
        </p:blipFill>
        <p:spPr bwMode="auto">
          <a:xfrm>
            <a:off x="5486400" y="5334000"/>
            <a:ext cx="200818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lum contrast="18000"/>
          </a:blip>
          <a:srcRect/>
          <a:stretch>
            <a:fillRect/>
          </a:stretch>
        </p:blipFill>
        <p:spPr bwMode="auto">
          <a:xfrm>
            <a:off x="5943600" y="2286000"/>
            <a:ext cx="1068388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Пешеходные светофоры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1676400" y="1981200"/>
            <a:ext cx="174942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>
            <a:lum contrast="18000"/>
          </a:blip>
          <a:srcRect/>
          <a:stretch>
            <a:fillRect/>
          </a:stretch>
        </p:blipFill>
        <p:spPr bwMode="auto">
          <a:xfrm>
            <a:off x="6019800" y="1981200"/>
            <a:ext cx="1706563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125</TotalTime>
  <Words>32</Words>
  <Application>Microsoft PowerPoint</Application>
  <PresentationFormat>Экран (4:3)</PresentationFormat>
  <Paragraphs>36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Оформление по умолчанию</vt:lpstr>
      <vt:lpstr>Слайд 1</vt:lpstr>
      <vt:lpstr> Транспортные   Горизонтальное  и вертикальное расположение секций</vt:lpstr>
      <vt:lpstr>  Транспортные  Сигналы светофора, выполненные в виде стрелок красного, желтого и зеленого цветов.  Черная контурная стрелка (стрелки) либо   зеленая стрелка в дополнительной секции</vt:lpstr>
      <vt:lpstr>   Транспортные   Для регулирования движения трамваев, а также других маршрутных транспортных средств, движущихся по выделенной для них полосе.    Светофоры одноцветной сигнализации с четырьмя круглыми сигналами бело-лунного цвета,  расположенными в виде буквы «Т».  </vt:lpstr>
      <vt:lpstr>  Транспортные  Светофоры для регулирования движения через железнодорожные переезды  </vt:lpstr>
      <vt:lpstr>       Для обозначения нерегулируемых перекрестков и пешеходных переходов</vt:lpstr>
      <vt:lpstr>  Транспортные  Реверсивные светофоры</vt:lpstr>
      <vt:lpstr> Светофоры для регулирования движения велосипедистов</vt:lpstr>
      <vt:lpstr>Пешеходные светофоры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 1</cp:lastModifiedBy>
  <cp:revision>13</cp:revision>
  <cp:lastPrinted>1601-01-01T00:00:00Z</cp:lastPrinted>
  <dcterms:created xsi:type="dcterms:W3CDTF">1601-01-01T00:00:00Z</dcterms:created>
  <dcterms:modified xsi:type="dcterms:W3CDTF">2011-08-11T02:12:57Z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